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323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260" r:id="rId17"/>
    <p:sldId id="262" r:id="rId18"/>
    <p:sldId id="263" r:id="rId19"/>
    <p:sldId id="261" r:id="rId20"/>
    <p:sldId id="264" r:id="rId21"/>
    <p:sldId id="304" r:id="rId22"/>
    <p:sldId id="305" r:id="rId23"/>
    <p:sldId id="359" r:id="rId24"/>
    <p:sldId id="358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6" r:id="rId33"/>
    <p:sldId id="277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383" r:id="rId43"/>
    <p:sldId id="38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830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FA928-1348-4FD0-9FBD-8992A15396DE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24A316EE-67E5-4D28-92EE-E7156B167D21}" type="datetimeFigureOut">
              <a:rPr lang="ru-RU" smtClean="0"/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58BFA928-1348-4FD0-9FBD-8992A15396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Педагогический совет 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600" b="1" dirty="0" smtClean="0"/>
              <a:t>«Цифровая образовательная среда </a:t>
            </a:r>
            <a:endParaRPr lang="ru-RU" sz="3600" b="1" dirty="0" smtClean="0"/>
          </a:p>
          <a:p>
            <a:r>
              <a:rPr lang="ru-RU" sz="3600" b="1" dirty="0" smtClean="0"/>
              <a:t>как ресурс повышения качества образования в ДОУ»</a:t>
            </a:r>
            <a:endParaRPr lang="ru-RU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b="1" i="1" u="sng"/>
              <a:t>- информационные инструменты</a:t>
            </a:r>
            <a:r>
              <a:rPr lang="ru-RU" altLang="en-US"/>
              <a:t> - это информационные средства, обеспечивающие работу с информационными источниками.</a:t>
            </a:r>
            <a:endParaRPr lang="ru-RU" altLang="en-US"/>
          </a:p>
        </p:txBody>
      </p:sp>
      <p:pic>
        <p:nvPicPr>
          <p:cNvPr id="4" name="Замещающее содержимое 3" descr="Online_Presence_1-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55515" y="1414145"/>
            <a:ext cx="3931920" cy="26206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p>
            <a:pPr algn="ctr">
              <a:buNone/>
            </a:pPr>
            <a:r>
              <a:rPr lang="ru-RU" dirty="0">
                <a:solidFill>
                  <a:srgbClr val="262673"/>
                </a:solidFill>
                <a:sym typeface="+mn-ea"/>
              </a:rPr>
              <a:t>Информатизация общества – это реальность наших дней. </a:t>
            </a:r>
            <a:endParaRPr lang="ru-RU" dirty="0">
              <a:solidFill>
                <a:srgbClr val="262673"/>
              </a:solidFill>
            </a:endParaRPr>
          </a:p>
          <a:p>
            <a:pPr algn="just">
              <a:buNone/>
            </a:pPr>
            <a:r>
              <a:rPr lang="ru-RU" dirty="0">
                <a:solidFill>
                  <a:srgbClr val="262673"/>
                </a:solidFill>
                <a:sym typeface="+mn-ea"/>
              </a:rPr>
              <a:t>Дошкольное образовательное учреждение, как носитель культуры и знаний, также не может оставаться в стороне. </a:t>
            </a:r>
            <a:endParaRPr lang="ru-RU" altLang="en-US"/>
          </a:p>
        </p:txBody>
      </p:sp>
      <p:pic>
        <p:nvPicPr>
          <p:cNvPr id="4" name="Замещающее содержимое 3" descr="detsad-404019-152623612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55515" y="1412240"/>
            <a:ext cx="3931920" cy="26244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1522798_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14350" y="692785"/>
            <a:ext cx="3931920" cy="2938780"/>
          </a:xfrm>
          <a:prstGeom prst="rect">
            <a:avLst/>
          </a:prstGeom>
        </p:spPr>
      </p:pic>
      <p:pic>
        <p:nvPicPr>
          <p:cNvPr id="8" name="Замещающее содержимое 7" descr="kartinka_original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7900" y="2637155"/>
            <a:ext cx="3931920" cy="2948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8133080" cy="4389120"/>
          </a:xfrm>
        </p:spPr>
        <p:txBody>
          <a:bodyPr>
            <a:normAutofit fontScale="80000"/>
          </a:bodyPr>
          <a:p>
            <a:pPr marL="0" indent="0" algn="ctr">
              <a:buNone/>
            </a:pPr>
            <a:r>
              <a:rPr lang="ru-RU" altLang="en-US" b="1"/>
              <a:t>Электронные образовательные ресурсы для педагогов:</a:t>
            </a:r>
            <a:endParaRPr lang="ru-RU" altLang="en-US" b="1"/>
          </a:p>
          <a:p>
            <a:pPr marL="0" indent="0" algn="ctr">
              <a:buNone/>
            </a:pPr>
            <a:endParaRPr lang="ru-RU" altLang="en-US" b="1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altLang="en-US" sz="2000" b="1"/>
              <a:t>Единая коллекция цифровых образовательных ресурсов</a:t>
            </a:r>
            <a:endParaRPr lang="ru-RU" altLang="en-US" sz="2000" b="1"/>
          </a:p>
          <a:p>
            <a:pPr marL="0" indent="0" algn="ctr">
              <a:buNone/>
            </a:pPr>
            <a:r>
              <a:rPr lang="en-US" altLang="en-US" b="1"/>
              <a:t>http</a:t>
            </a:r>
            <a:r>
              <a:rPr lang="ru-RU" altLang="en-US" b="1"/>
              <a:t>://</a:t>
            </a:r>
            <a:r>
              <a:rPr lang="en-US" altLang="en-US" b="1"/>
              <a:t>school-collection.edu.ru</a:t>
            </a:r>
            <a:r>
              <a:rPr lang="ru-RU" altLang="en-US" b="1"/>
              <a:t>/</a:t>
            </a:r>
            <a:endParaRPr lang="ru-RU" altLang="en-US" b="1"/>
          </a:p>
          <a:p>
            <a:pPr marL="0" indent="0" algn="ctr">
              <a:buNone/>
            </a:pPr>
            <a:r>
              <a:rPr lang="ru-RU" altLang="en-US" sz="2000" b="1"/>
              <a:t>журнал «Детский сад: теория и практика»</a:t>
            </a:r>
            <a:endParaRPr lang="ru-RU" altLang="en-US" sz="2000" b="1"/>
          </a:p>
          <a:p>
            <a:pPr marL="0" indent="0" algn="ctr">
              <a:buNone/>
            </a:pPr>
            <a:r>
              <a:rPr lang="en-US" altLang="en-US" b="1"/>
              <a:t>http</a:t>
            </a:r>
            <a:r>
              <a:rPr lang="ru-RU" altLang="en-US" b="1"/>
              <a:t>://</a:t>
            </a:r>
            <a:r>
              <a:rPr lang="en-US" altLang="en-US" b="1"/>
              <a:t>www.editionpress.ru</a:t>
            </a:r>
            <a:r>
              <a:rPr lang="ru-RU" altLang="en-US" b="1"/>
              <a:t>/</a:t>
            </a:r>
            <a:r>
              <a:rPr lang="en-US" altLang="en-US" b="1"/>
              <a:t>magazine_ds.html</a:t>
            </a:r>
            <a:endParaRPr lang="en-US" altLang="en-US" b="1"/>
          </a:p>
          <a:p>
            <a:pPr marL="0" indent="0" algn="ctr">
              <a:buNone/>
            </a:pPr>
            <a:r>
              <a:rPr lang="ru-RU" altLang="en-US" sz="2000" b="1"/>
              <a:t>журнал «Справочник старшего воспитателя»</a:t>
            </a:r>
            <a:endParaRPr lang="ru-RU" altLang="en-US" sz="2000" b="1"/>
          </a:p>
          <a:p>
            <a:pPr marL="0" indent="0" algn="ctr">
              <a:buNone/>
            </a:pPr>
            <a:r>
              <a:rPr lang="en-US" altLang="en-US" sz="2400" b="1"/>
              <a:t>http</a:t>
            </a:r>
            <a:r>
              <a:rPr lang="ru-RU" altLang="en-US" sz="2400" b="1"/>
              <a:t>://</a:t>
            </a:r>
            <a:r>
              <a:rPr lang="en-US" altLang="en-US" sz="2400" b="1"/>
              <a:t>vospitatel</a:t>
            </a:r>
            <a:r>
              <a:rPr lang="ru-RU" altLang="en-US" sz="2400" b="1"/>
              <a:t>.</a:t>
            </a:r>
            <a:r>
              <a:rPr lang="en-US" altLang="en-US" sz="2400" b="1"/>
              <a:t>resobr.ru</a:t>
            </a:r>
            <a:r>
              <a:rPr lang="ru-RU" altLang="en-US" sz="2400" b="1"/>
              <a:t>/</a:t>
            </a:r>
            <a:endParaRPr lang="ru-RU" altLang="en-US" sz="2400" b="1"/>
          </a:p>
          <a:p>
            <a:pPr marL="0" indent="0" algn="ctr">
              <a:buNone/>
            </a:pPr>
            <a:r>
              <a:rPr lang="ru-RU" altLang="en-US" sz="2220" b="1"/>
              <a:t>журнал «Детский сад будущего»</a:t>
            </a:r>
            <a:endParaRPr lang="ru-RU" altLang="en-US" sz="2220" b="1"/>
          </a:p>
          <a:p>
            <a:pPr marL="0" indent="0" algn="ctr">
              <a:buNone/>
            </a:pPr>
            <a:r>
              <a:rPr lang="en-US" altLang="en-US" sz="2400" b="1">
                <a:sym typeface="+mn-ea"/>
              </a:rPr>
              <a:t>http</a:t>
            </a:r>
            <a:r>
              <a:rPr lang="ru-RU" altLang="en-US" sz="2400" b="1">
                <a:sym typeface="+mn-ea"/>
              </a:rPr>
              <a:t>://</a:t>
            </a:r>
            <a:r>
              <a:rPr lang="en-US" altLang="en-US" sz="2400" b="1">
                <a:sym typeface="+mn-ea"/>
              </a:rPr>
              <a:t>www.gallery-projects.com</a:t>
            </a:r>
            <a:endParaRPr lang="en-US" altLang="en-US" sz="2400" b="1">
              <a:sym typeface="+mn-ea"/>
            </a:endParaRPr>
          </a:p>
          <a:p>
            <a:pPr marL="0" indent="0" algn="ctr">
              <a:buNone/>
            </a:pPr>
            <a:r>
              <a:rPr lang="ru-RU" altLang="en-US" sz="2220" b="1">
                <a:sym typeface="+mn-ea"/>
              </a:rPr>
              <a:t>журнал «Воспитатель ДОУ»</a:t>
            </a:r>
            <a:endParaRPr lang="ru-RU" altLang="en-US" sz="2220" b="1">
              <a:sym typeface="+mn-ea"/>
            </a:endParaRPr>
          </a:p>
          <a:p>
            <a:pPr marL="0" indent="0" algn="ctr">
              <a:buNone/>
            </a:pPr>
            <a:r>
              <a:rPr lang="en-US" altLang="en-US" sz="2400" b="1">
                <a:sym typeface="+mn-ea"/>
              </a:rPr>
              <a:t>http</a:t>
            </a:r>
            <a:r>
              <a:rPr lang="ru-RU" altLang="en-US" sz="2400" b="1">
                <a:sym typeface="+mn-ea"/>
              </a:rPr>
              <a:t>://</a:t>
            </a:r>
            <a:r>
              <a:rPr lang="en-US" altLang="en-US" sz="2400" b="1">
                <a:sym typeface="+mn-ea"/>
              </a:rPr>
              <a:t>doshkolnik.ru</a:t>
            </a:r>
            <a:endParaRPr lang="ru-RU" altLang="en-US" sz="2400" b="1"/>
          </a:p>
          <a:p>
            <a:pPr marL="0" indent="0" algn="ctr">
              <a:buNone/>
            </a:pPr>
            <a:endParaRPr lang="ru-RU" altLang="en-US" sz="2400" b="1"/>
          </a:p>
          <a:p>
            <a:pPr marL="0" indent="0" algn="ctr">
              <a:buNone/>
            </a:pPr>
            <a:endParaRPr lang="ru-RU" altLang="en-US" sz="2400" b="1"/>
          </a:p>
          <a:p>
            <a:pPr marL="0" indent="0" algn="ctr">
              <a:buNone/>
            </a:pPr>
            <a:endParaRPr lang="ru-RU" altLang="en-US" sz="2400" b="1"/>
          </a:p>
          <a:p>
            <a:pPr marL="0" indent="0" algn="ctr">
              <a:buNone/>
            </a:pPr>
            <a:endParaRPr lang="ru-RU" altLang="en-US" sz="2400" b="1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8462010" y="4385310"/>
            <a:ext cx="225425" cy="534035"/>
          </a:xfrm>
        </p:spPr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8060055" cy="4389120"/>
          </a:xfrm>
        </p:spPr>
        <p:txBody>
          <a:bodyPr>
            <a:normAutofit lnSpcReduction="10000"/>
          </a:bodyPr>
          <a:p>
            <a:pPr marL="0" indent="0" algn="ctr">
              <a:buNone/>
            </a:pPr>
            <a:r>
              <a:rPr lang="ru-RU" altLang="ru-RU" sz="2000" b="1"/>
              <a:t>журнал «Современный детский сад»</a:t>
            </a:r>
            <a:endParaRPr lang="ru-RU" altLang="ru-RU" sz="2000" b="1"/>
          </a:p>
          <a:p>
            <a:pPr marL="0" indent="0" algn="ctr">
              <a:buNone/>
            </a:pPr>
            <a:r>
              <a:rPr lang="en-US" altLang="en-US" b="1">
                <a:sym typeface="+mn-ea"/>
              </a:rPr>
              <a:t>http</a:t>
            </a:r>
            <a:r>
              <a:rPr lang="ru-RU" altLang="en-US" b="1">
                <a:sym typeface="+mn-ea"/>
              </a:rPr>
              <a:t>://</a:t>
            </a:r>
            <a:r>
              <a:rPr lang="en-US" altLang="en-US" b="1">
                <a:sym typeface="+mn-ea"/>
              </a:rPr>
              <a:t>www.det.sad.com</a:t>
            </a:r>
            <a:r>
              <a:rPr lang="ru-RU" altLang="en-US" b="1">
                <a:sym typeface="+mn-ea"/>
              </a:rPr>
              <a:t>/</a:t>
            </a:r>
            <a:r>
              <a:rPr lang="en-US" altLang="en-US" b="1">
                <a:sym typeface="+mn-ea"/>
              </a:rPr>
              <a:t>sovremenni_det_sad</a:t>
            </a:r>
            <a:endParaRPr lang="en-US" altLang="en-US" b="1">
              <a:sym typeface="+mn-ea"/>
            </a:endParaRPr>
          </a:p>
          <a:p>
            <a:pPr marL="0" indent="0" algn="ctr">
              <a:buNone/>
            </a:pPr>
            <a:r>
              <a:rPr lang="ru-RU" altLang="en-US" sz="2000" b="1">
                <a:sym typeface="+mn-ea"/>
              </a:rPr>
              <a:t>сайты:</a:t>
            </a:r>
            <a:endParaRPr lang="ru-RU" altLang="en-US" b="1">
              <a:sym typeface="+mn-ea"/>
            </a:endParaRPr>
          </a:p>
          <a:p>
            <a:pPr marL="0" indent="0" algn="ctr">
              <a:buNone/>
            </a:pPr>
            <a:r>
              <a:rPr lang="en-US" altLang="en-US" b="1">
                <a:sym typeface="+mn-ea"/>
              </a:rPr>
              <a:t>http</a:t>
            </a:r>
            <a:r>
              <a:rPr lang="ru-RU" altLang="en-US" b="1">
                <a:sym typeface="+mn-ea"/>
              </a:rPr>
              <a:t>://</a:t>
            </a:r>
            <a:r>
              <a:rPr lang="en-US" altLang="en-US" b="1">
                <a:sym typeface="+mn-ea"/>
              </a:rPr>
              <a:t>detsad-kitty.ru</a:t>
            </a:r>
            <a:r>
              <a:rPr lang="ru-RU" altLang="en-US" b="1">
                <a:sym typeface="+mn-ea"/>
              </a:rPr>
              <a:t>/</a:t>
            </a:r>
            <a:endParaRPr lang="ru-RU" altLang="en-US" b="1">
              <a:sym typeface="+mn-ea"/>
            </a:endParaRPr>
          </a:p>
          <a:p>
            <a:pPr marL="0" indent="0" algn="ctr">
              <a:buNone/>
            </a:pPr>
            <a:r>
              <a:rPr lang="en-US" altLang="en-US" b="1">
                <a:sym typeface="+mn-ea"/>
              </a:rPr>
              <a:t>http</a:t>
            </a:r>
            <a:r>
              <a:rPr lang="ru-RU" altLang="en-US" b="1">
                <a:sym typeface="+mn-ea"/>
              </a:rPr>
              <a:t>://</a:t>
            </a:r>
            <a:r>
              <a:rPr lang="en-US" altLang="ru-RU" b="1">
                <a:sym typeface="+mn-ea"/>
              </a:rPr>
              <a:t>www.doshvozrast</a:t>
            </a:r>
            <a:r>
              <a:rPr lang="en-US" altLang="en-US" b="1">
                <a:sym typeface="+mn-ea"/>
              </a:rPr>
              <a:t>.ru</a:t>
            </a:r>
            <a:r>
              <a:rPr lang="ru-RU" altLang="en-US" b="1">
                <a:sym typeface="+mn-ea"/>
              </a:rPr>
              <a:t>/</a:t>
            </a:r>
            <a:endParaRPr lang="ru-RU" altLang="en-US" b="1">
              <a:sym typeface="+mn-ea"/>
            </a:endParaRPr>
          </a:p>
          <a:p>
            <a:pPr marL="0" indent="0" algn="ctr">
              <a:buNone/>
            </a:pPr>
            <a:r>
              <a:rPr lang="en-US" altLang="en-US" b="1">
                <a:sym typeface="+mn-ea"/>
              </a:rPr>
              <a:t>http</a:t>
            </a:r>
            <a:r>
              <a:rPr lang="ru-RU" altLang="en-US" b="1">
                <a:sym typeface="+mn-ea"/>
              </a:rPr>
              <a:t>://</a:t>
            </a:r>
            <a:r>
              <a:rPr lang="en-US" altLang="ru-RU" b="1">
                <a:sym typeface="+mn-ea"/>
              </a:rPr>
              <a:t>www.moi-detsad</a:t>
            </a:r>
            <a:r>
              <a:rPr lang="en-US" altLang="en-US" b="1">
                <a:sym typeface="+mn-ea"/>
              </a:rPr>
              <a:t>.ru</a:t>
            </a:r>
            <a:endParaRPr lang="en-US" altLang="en-US" b="1">
              <a:sym typeface="+mn-ea"/>
            </a:endParaRPr>
          </a:p>
          <a:p>
            <a:pPr marL="0" indent="0" algn="ctr">
              <a:buNone/>
            </a:pPr>
            <a:r>
              <a:rPr lang="en-US" altLang="en-US" b="1">
                <a:sym typeface="+mn-ea"/>
              </a:rPr>
              <a:t>nsportal.ru</a:t>
            </a:r>
            <a:endParaRPr lang="en-US" altLang="en-US" b="1">
              <a:sym typeface="+mn-ea"/>
            </a:endParaRPr>
          </a:p>
          <a:p>
            <a:pPr marL="0" indent="0" algn="ctr">
              <a:buNone/>
            </a:pPr>
            <a:r>
              <a:rPr lang="en-US" altLang="en-US" b="1">
                <a:sym typeface="+mn-ea"/>
              </a:rPr>
              <a:t>http</a:t>
            </a:r>
            <a:r>
              <a:rPr lang="ru-RU" altLang="en-US" b="1">
                <a:sym typeface="+mn-ea"/>
              </a:rPr>
              <a:t>://</a:t>
            </a:r>
            <a:r>
              <a:rPr lang="en-US" altLang="en-US" b="1">
                <a:sym typeface="+mn-ea"/>
              </a:rPr>
              <a:t>vospitatel</a:t>
            </a:r>
            <a:r>
              <a:rPr lang="ru-RU" altLang="en-US" b="1">
                <a:sym typeface="+mn-ea"/>
              </a:rPr>
              <a:t>.</a:t>
            </a:r>
            <a:r>
              <a:rPr lang="en-US" altLang="ru-RU" b="1">
                <a:sym typeface="+mn-ea"/>
              </a:rPr>
              <a:t>com</a:t>
            </a:r>
            <a:r>
              <a:rPr lang="en-US" altLang="en-US" b="1">
                <a:sym typeface="+mn-ea"/>
              </a:rPr>
              <a:t>.ua</a:t>
            </a:r>
            <a:r>
              <a:rPr lang="ru-RU" altLang="en-US" b="1">
                <a:sym typeface="+mn-ea"/>
              </a:rPr>
              <a:t>/</a:t>
            </a:r>
            <a:endParaRPr lang="ru-RU" altLang="en-US" b="1">
              <a:sym typeface="+mn-ea"/>
            </a:endParaRPr>
          </a:p>
          <a:p>
            <a:pPr marL="0" indent="0" algn="ctr">
              <a:buNone/>
            </a:pPr>
            <a:r>
              <a:rPr lang="en-US" altLang="en-US" b="1">
                <a:sym typeface="+mn-ea"/>
              </a:rPr>
              <a:t>http</a:t>
            </a:r>
            <a:r>
              <a:rPr lang="ru-RU" altLang="en-US" b="1">
                <a:sym typeface="+mn-ea"/>
              </a:rPr>
              <a:t>://</a:t>
            </a:r>
            <a:r>
              <a:rPr lang="en-US" altLang="ru-RU" b="1">
                <a:sym typeface="+mn-ea"/>
              </a:rPr>
              <a:t>www.maam</a:t>
            </a:r>
            <a:r>
              <a:rPr lang="en-US" altLang="en-US" b="1">
                <a:sym typeface="+mn-ea"/>
              </a:rPr>
              <a:t>.ru</a:t>
            </a:r>
            <a:r>
              <a:rPr lang="ru-RU" altLang="en-US" b="1">
                <a:sym typeface="+mn-ea"/>
              </a:rPr>
              <a:t>/</a:t>
            </a:r>
            <a:endParaRPr lang="ru-RU" altLang="en-US" b="1">
              <a:sym typeface="+mn-ea"/>
            </a:endParaRPr>
          </a:p>
          <a:p>
            <a:pPr marL="0" indent="0" algn="ctr">
              <a:buNone/>
            </a:pPr>
            <a:r>
              <a:rPr lang="en-US" altLang="ru-RU" b="1">
                <a:sym typeface="+mn-ea"/>
              </a:rPr>
              <a:t>infourok.ru</a:t>
            </a:r>
            <a:endParaRPr lang="ru-RU" altLang="en-US" b="1"/>
          </a:p>
          <a:p>
            <a:pPr marL="0" indent="0">
              <a:buNone/>
            </a:pPr>
            <a:endParaRPr lang="ru-RU" altLang="en-US" b="1"/>
          </a:p>
          <a:p>
            <a:pPr marL="0" indent="0">
              <a:buNone/>
            </a:pPr>
            <a:endParaRPr lang="ru-RU" altLang="en-US" b="1"/>
          </a:p>
          <a:p>
            <a:pPr marL="0" indent="0">
              <a:buNone/>
            </a:pPr>
            <a:endParaRPr lang="ru-RU" altLang="en-US" b="1"/>
          </a:p>
          <a:p>
            <a:pPr marL="0" indent="0">
              <a:buNone/>
            </a:pPr>
            <a:endParaRPr lang="ru-RU" altLang="en-US" b="1"/>
          </a:p>
          <a:p>
            <a:pPr marL="0" indent="0">
              <a:buNone/>
            </a:pPr>
            <a:endParaRPr lang="ru-RU" altLang="en-US" b="1"/>
          </a:p>
          <a:p>
            <a:pPr marL="0" indent="0">
              <a:buNone/>
            </a:pPr>
            <a:endParaRPr lang="ru-RU" altLang="ru-RU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8434705" y="4457700"/>
            <a:ext cx="252730" cy="461645"/>
          </a:xfrm>
        </p:spPr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Евграфова А.В.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Создание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интерактивных игр для детей и их применение в </a:t>
            </a:r>
            <a:r>
              <a:rPr lang="ru-RU" dirty="0" smtClean="0"/>
              <a:t>ВОП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                     Шевелькова Т.М.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dirty="0" smtClean="0">
                <a:sym typeface="+mn-ea"/>
              </a:rPr>
              <a:t>- Использование социальных сетей и мобильных </a:t>
            </a:r>
            <a:r>
              <a:rPr lang="ru-RU" dirty="0" err="1" smtClean="0">
                <a:sym typeface="+mn-ea"/>
              </a:rPr>
              <a:t>мессенджеров</a:t>
            </a:r>
            <a:r>
              <a:rPr lang="ru-RU" dirty="0" smtClean="0">
                <a:sym typeface="+mn-ea"/>
              </a:rPr>
              <a:t> как форм интерактивной работы с родителями.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8067675" cy="4389120"/>
          </a:xfrm>
        </p:spPr>
        <p:txBody>
          <a:bodyPr/>
          <a:p>
            <a:pPr algn="ctr"/>
            <a:r>
              <a:rPr lang="ru-RU" altLang="en-US" sz="4000" b="1"/>
              <a:t>Игра-соревнование</a:t>
            </a:r>
            <a:endParaRPr lang="ru-RU" altLang="en-US" sz="4000" b="1"/>
          </a:p>
          <a:p>
            <a:pPr algn="ctr"/>
            <a:r>
              <a:rPr lang="ru-RU" altLang="en-US" sz="4000" b="1"/>
              <a:t>«Знатоки ИКТ»</a:t>
            </a:r>
            <a:endParaRPr lang="ru-RU" altLang="en-US" sz="4000" b="1"/>
          </a:p>
        </p:txBody>
      </p:sp>
      <p:graphicFrame>
        <p:nvGraphicFramePr>
          <p:cNvPr id="4" name="Таблица 3"/>
          <p:cNvGraphicFramePr/>
          <p:nvPr/>
        </p:nvGraphicFramePr>
        <p:xfrm>
          <a:off x="1371600" y="2085340"/>
          <a:ext cx="639953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9765"/>
                <a:gridCol w="3199765"/>
              </a:tblGrid>
              <a:tr h="680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3200"/>
                        <a:t>Команда 1</a:t>
                      </a:r>
                      <a:endParaRPr lang="ru-RU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3200"/>
                        <a:t>Команда 2</a:t>
                      </a:r>
                      <a:endParaRPr lang="ru-RU" altLang="en-US" sz="3200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3200"/>
                        <a:t>МОНИТОР</a:t>
                      </a:r>
                      <a:endParaRPr lang="ru-RU" altLang="en-US" sz="3200"/>
                    </a:p>
                    <a:p>
                      <a:pPr algn="ctr">
                        <a:buNone/>
                      </a:pPr>
                      <a:endParaRPr lang="ru-RU" altLang="en-US" sz="3200"/>
                    </a:p>
                    <a:p>
                      <a:pPr algn="ctr">
                        <a:buNone/>
                      </a:pPr>
                      <a:endParaRPr lang="ru-RU" altLang="en-US" sz="3200"/>
                    </a:p>
                    <a:p>
                      <a:pPr algn="ctr">
                        <a:buNone/>
                      </a:pPr>
                      <a:endParaRPr lang="ru-RU" altLang="en-US" sz="3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3200"/>
                        <a:t>КЛАВИАТУРА</a:t>
                      </a:r>
                      <a:endParaRPr lang="ru-RU" altLang="en-US" sz="3200"/>
                    </a:p>
                    <a:p>
                      <a:pPr algn="ctr">
                        <a:buNone/>
                      </a:pPr>
                      <a:endParaRPr lang="ru-RU" altLang="en-US" sz="32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Замещающее содержимое 4" descr="G2460PF_00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608455" y="3357245"/>
            <a:ext cx="2787650" cy="1858645"/>
          </a:xfrm>
          <a:prstGeom prst="rect">
            <a:avLst/>
          </a:prstGeom>
        </p:spPr>
      </p:pic>
      <p:pic>
        <p:nvPicPr>
          <p:cNvPr id="7" name="Изображение 6" descr="10213518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270" y="3284855"/>
            <a:ext cx="2915920" cy="19646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8075295" cy="4389120"/>
          </a:xfrm>
        </p:spPr>
        <p:txBody>
          <a:bodyPr/>
          <a:p>
            <a:r>
              <a:rPr lang="ru-RU" altLang="en-US" sz="3600" b="1"/>
              <a:t>Разминка «Программистские версии»</a:t>
            </a:r>
            <a:endParaRPr lang="ru-RU" altLang="en-US" sz="3600" b="1"/>
          </a:p>
          <a:p>
            <a:endParaRPr lang="ru-RU" altLang="en-US" sz="3600" b="1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520440" y="9188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  <p:pic>
        <p:nvPicPr>
          <p:cNvPr id="5" name="Замещающее содержимое 4" descr="prmrpslvc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835785" y="1917065"/>
            <a:ext cx="5725160" cy="35534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/>
              <a:t>компьютер</a:t>
            </a:r>
            <a:endParaRPr lang="ru-RU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/>
              <a:t>Конкурс 2. «Ребусы»</a:t>
            </a:r>
            <a:endParaRPr lang="ru-RU" altLang="en-US"/>
          </a:p>
          <a:p>
            <a:endParaRPr lang="ru-RU" altLang="en-US"/>
          </a:p>
        </p:txBody>
      </p:sp>
      <p:pic>
        <p:nvPicPr>
          <p:cNvPr id="4" name="Замещающее содержимое 3" descr="3a015c1531297c3a03dd91eb1666aee77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7695" y="1616710"/>
            <a:ext cx="8079740" cy="3703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Повестка дня:</a:t>
            </a:r>
            <a:endParaRPr lang="ru-RU" b="1" dirty="0" smtClean="0"/>
          </a:p>
          <a:p>
            <a:r>
              <a:rPr lang="ru-RU" sz="2000" dirty="0" smtClean="0"/>
              <a:t>1. Использование ЦОР в педагогической деятельности. ИКТ-компетентность. (аналитическая справка по результатам анкетирования)</a:t>
            </a:r>
            <a:endParaRPr lang="ru-RU" sz="2000" dirty="0" smtClean="0"/>
          </a:p>
          <a:p>
            <a:r>
              <a:rPr lang="ru-RU" sz="2000" dirty="0" smtClean="0"/>
              <a:t>2. Использование ЦОР в современном ВОП ДОУ:</a:t>
            </a:r>
            <a:endParaRPr lang="ru-RU" sz="2000" dirty="0" smtClean="0"/>
          </a:p>
          <a:p>
            <a:r>
              <a:rPr lang="ru-RU" sz="2000" dirty="0" smtClean="0"/>
              <a:t>- Понятие цифровых образовательных ресурсов, их классификация;</a:t>
            </a:r>
            <a:endParaRPr lang="ru-RU" sz="2000" dirty="0" smtClean="0"/>
          </a:p>
          <a:p>
            <a:r>
              <a:rPr lang="ru-RU" sz="2000" dirty="0" smtClean="0"/>
              <a:t>- Создание </a:t>
            </a:r>
            <a:r>
              <a:rPr lang="ru-RU" sz="2000" dirty="0" err="1" smtClean="0"/>
              <a:t>мультимедийных</a:t>
            </a:r>
            <a:r>
              <a:rPr lang="ru-RU" sz="2000" dirty="0" smtClean="0"/>
              <a:t> интерактивных игр для детей и их применение в ВОП;</a:t>
            </a:r>
            <a:endParaRPr lang="ru-RU" sz="2000" dirty="0" smtClean="0"/>
          </a:p>
          <a:p>
            <a:r>
              <a:rPr lang="ru-RU" sz="2000" dirty="0" smtClean="0"/>
              <a:t>- Использование социальных сетей и мобильных </a:t>
            </a:r>
            <a:r>
              <a:rPr lang="ru-RU" sz="2000" dirty="0" err="1" smtClean="0"/>
              <a:t>мессенджеров</a:t>
            </a:r>
            <a:r>
              <a:rPr lang="ru-RU" sz="2000" dirty="0" smtClean="0"/>
              <a:t> как форм интерактивной работы с родителями;</a:t>
            </a:r>
            <a:endParaRPr lang="ru-RU" sz="2000" dirty="0" smtClean="0"/>
          </a:p>
          <a:p>
            <a:r>
              <a:rPr lang="ru-RU" sz="2000" dirty="0" smtClean="0"/>
              <a:t>- игра-соревнование «Знатоки ИКТ»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монитор</a:t>
            </a:r>
            <a:endParaRPr lang="ru-RU" altLang="en-US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half" idx="2"/>
          </p:nvPr>
        </p:nvSpPr>
        <p:spPr>
          <a:xfrm>
            <a:off x="7842885" y="4010660"/>
            <a:ext cx="844550" cy="908685"/>
          </a:xfrm>
        </p:spPr>
        <p:txBody>
          <a:bodyPr/>
          <a:p>
            <a:endParaRPr lang="ru-RU" altLang="en-US"/>
          </a:p>
        </p:txBody>
      </p:sp>
      <p:pic>
        <p:nvPicPr>
          <p:cNvPr id="3" name="Замещающее содержимое 2" descr="slide-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14350" y="727710"/>
            <a:ext cx="8060055" cy="425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память</a:t>
            </a:r>
            <a:endParaRPr lang="ru-RU" altLang="en-US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half" idx="2"/>
          </p:nvPr>
        </p:nvSpPr>
        <p:spPr>
          <a:xfrm>
            <a:off x="7785735" y="3737610"/>
            <a:ext cx="901700" cy="1181735"/>
          </a:xfrm>
        </p:spPr>
        <p:txBody>
          <a:bodyPr/>
          <a:p>
            <a:endParaRPr lang="ru-RU" altLang="en-US"/>
          </a:p>
        </p:txBody>
      </p:sp>
      <p:pic>
        <p:nvPicPr>
          <p:cNvPr id="3" name="Замещающее содержимое 2" descr="slide-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14350" y="703580"/>
            <a:ext cx="8131175" cy="428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файл</a:t>
            </a:r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2b6ad24021a6cdd7fbac6867c4599a28dc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14350" y="537210"/>
            <a:ext cx="8028305" cy="4520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курсор</a:t>
            </a:r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 descr="00ae62be0402dcfcfee89bd03fc6ce5e-800x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14350" y="583565"/>
            <a:ext cx="8131175" cy="4608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Не менее 18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ru-RU" altLang="en-US"/>
              <a:t>Конкурс 3. «Вопрос-ответ»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r>
              <a:rPr lang="ru-RU" altLang="en-US"/>
              <a:t>Какой размер шрифта используется в презентациях для информации?</a:t>
            </a:r>
            <a:endParaRPr lang="ru-RU" altLang="en-US"/>
          </a:p>
          <a:p>
            <a:r>
              <a:rPr lang="ru-RU" altLang="en-US"/>
              <a:t>1. Не менее 12</a:t>
            </a:r>
            <a:endParaRPr lang="ru-RU" altLang="en-US"/>
          </a:p>
          <a:p>
            <a:r>
              <a:rPr lang="ru-RU" altLang="en-US"/>
              <a:t>2. Не менее 14</a:t>
            </a:r>
            <a:endParaRPr lang="ru-RU" altLang="en-US"/>
          </a:p>
          <a:p>
            <a:r>
              <a:rPr lang="ru-RU" altLang="en-US"/>
              <a:t>3. Не менее 18</a:t>
            </a:r>
            <a:endParaRPr lang="ru-RU" altLang="en-US"/>
          </a:p>
          <a:p>
            <a:r>
              <a:rPr lang="ru-RU" altLang="en-US"/>
              <a:t>4. Не менее 22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Не менее 3 метров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На каком расстоянии от монитора ( с экраном до 21 дюйма) детям рекомендовано смотреть презентации, слайды, мультфильмы?</a:t>
            </a:r>
            <a:endParaRPr lang="ru-RU" altLang="en-US"/>
          </a:p>
          <a:p>
            <a:r>
              <a:rPr lang="ru-RU" altLang="en-US"/>
              <a:t>1 Не менее 2 метров</a:t>
            </a:r>
            <a:endParaRPr lang="ru-RU" altLang="en-US"/>
          </a:p>
          <a:p>
            <a:r>
              <a:rPr lang="ru-RU" altLang="en-US"/>
              <a:t>2. Не менее 1 метра</a:t>
            </a:r>
            <a:endParaRPr lang="ru-RU" altLang="en-US"/>
          </a:p>
          <a:p>
            <a:r>
              <a:rPr lang="ru-RU" altLang="en-US"/>
              <a:t>3. Не менее 3 метров</a:t>
            </a:r>
            <a:endParaRPr lang="ru-RU" altLang="en-US"/>
          </a:p>
          <a:p>
            <a:r>
              <a:rPr lang="ru-RU" altLang="en-US"/>
              <a:t>4. Не менее 5 метров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Для исключения плагиата, для более подробного изучения представленного материала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Для чего необходимо указывать источники информации?</a:t>
            </a:r>
            <a:endParaRPr lang="ru-RU" altLang="en-US"/>
          </a:p>
          <a:p>
            <a:r>
              <a:rPr lang="ru-RU" altLang="en-US"/>
              <a:t>1. Чтобы не забыть</a:t>
            </a:r>
            <a:endParaRPr lang="ru-RU" altLang="en-US"/>
          </a:p>
          <a:p>
            <a:r>
              <a:rPr lang="ru-RU" altLang="en-US"/>
              <a:t>2. Для исключения плагиата</a:t>
            </a:r>
            <a:endParaRPr lang="ru-RU" altLang="en-US"/>
          </a:p>
          <a:p>
            <a:r>
              <a:rPr lang="ru-RU" altLang="en-US"/>
              <a:t>3. Для более подробного изучения представленного материала</a:t>
            </a:r>
            <a:endParaRPr lang="ru-RU" altLang="en-US"/>
          </a:p>
          <a:p>
            <a:r>
              <a:rPr lang="ru-RU" altLang="en-US"/>
              <a:t>4. Для количества слайдов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/>
              <a:t>Для понижения уровня электромагнитного излучения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Как вы думаете, для чего ставят кактус возле экрана монитора?</a:t>
            </a:r>
            <a:endParaRPr lang="ru-RU" altLang="en-US"/>
          </a:p>
          <a:p>
            <a:r>
              <a:rPr lang="ru-RU" altLang="en-US"/>
              <a:t>1. Для красоты</a:t>
            </a:r>
            <a:endParaRPr lang="ru-RU" altLang="en-US"/>
          </a:p>
          <a:p>
            <a:r>
              <a:rPr lang="ru-RU" altLang="en-US"/>
              <a:t>2. Для понижения уровня электромагнитного излучения</a:t>
            </a:r>
            <a:endParaRPr lang="ru-RU" altLang="en-US"/>
          </a:p>
          <a:p>
            <a:r>
              <a:rPr lang="ru-RU" altLang="en-US"/>
              <a:t>3. Чтобы убрать негативную энергию</a:t>
            </a:r>
            <a:endParaRPr lang="ru-RU" altLang="en-US"/>
          </a:p>
          <a:p>
            <a:r>
              <a:rPr lang="ru-RU" altLang="en-US"/>
              <a:t>4. Чтобы вешать на него заметки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Принтер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К устройствам вывода информации из</a:t>
            </a:r>
            <a:endParaRPr lang="ru-RU" altLang="en-US"/>
          </a:p>
          <a:p>
            <a:r>
              <a:rPr lang="ru-RU" altLang="en-US"/>
              <a:t> компьютера на печать относится:</a:t>
            </a:r>
            <a:endParaRPr lang="ru-RU" altLang="en-US"/>
          </a:p>
          <a:p>
            <a:r>
              <a:rPr lang="ru-RU" altLang="en-US"/>
              <a:t>1. Сканер</a:t>
            </a:r>
            <a:endParaRPr lang="ru-RU" altLang="en-US"/>
          </a:p>
          <a:p>
            <a:r>
              <a:rPr lang="ru-RU" altLang="en-US"/>
              <a:t>2. Модем</a:t>
            </a:r>
            <a:endParaRPr lang="ru-RU" altLang="en-US"/>
          </a:p>
          <a:p>
            <a:r>
              <a:rPr lang="ru-RU" altLang="en-US"/>
              <a:t>3. Принтер</a:t>
            </a:r>
            <a:endParaRPr lang="ru-RU" altLang="en-US"/>
          </a:p>
          <a:p>
            <a:r>
              <a:rPr lang="ru-RU" altLang="en-US"/>
              <a:t>4. Системный блок</a:t>
            </a:r>
            <a:endParaRPr lang="ru-RU" altLang="en-US"/>
          </a:p>
          <a:p>
            <a:r>
              <a:rPr lang="ru-RU" altLang="en-US"/>
              <a:t>5. Клавиатура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Не более 10 минут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Как долго ребёнок старшего дошкольного возраста может находиться возле экрана монитора во время образовательной деятельности?</a:t>
            </a:r>
            <a:endParaRPr lang="ru-RU" altLang="en-US"/>
          </a:p>
          <a:p>
            <a:r>
              <a:rPr lang="ru-RU" altLang="en-US"/>
              <a:t>1. Не более 5 минут</a:t>
            </a:r>
            <a:endParaRPr lang="ru-RU" altLang="en-US"/>
          </a:p>
          <a:p>
            <a:r>
              <a:rPr lang="ru-RU" altLang="en-US"/>
              <a:t>2. Не более 10 минут</a:t>
            </a:r>
            <a:endParaRPr lang="ru-RU" altLang="en-US"/>
          </a:p>
          <a:p>
            <a:r>
              <a:rPr lang="ru-RU" altLang="en-US"/>
              <a:t>3. Не более 15 минут</a:t>
            </a:r>
            <a:endParaRPr lang="ru-RU" altLang="en-US"/>
          </a:p>
          <a:p>
            <a:r>
              <a:rPr lang="ru-RU" altLang="en-US"/>
              <a:t>4. Не более 20 минут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dirty="0" err="1" smtClean="0"/>
              <a:t>Шевелькова</a:t>
            </a:r>
            <a:r>
              <a:rPr lang="ru-RU" dirty="0" smtClean="0"/>
              <a:t> Т. 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Использование цифровых образовательных ресурсов (ЦОР) </a:t>
            </a:r>
            <a:r>
              <a:rPr lang="ru-RU" dirty="0" smtClean="0"/>
              <a:t>в педагогической деятельности. ИКТ-компетентность. (аналитическая справка по результатам анкетирования)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/>
              <a:t>Конкурс 4. 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  <p:pic>
        <p:nvPicPr>
          <p:cNvPr id="4" name="Замещающее содержимое 3" descr="img_user_file_5ab51793b1b94_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349375" y="1268730"/>
            <a:ext cx="6453505" cy="38874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Конкурс 5. Анаграмма</a:t>
            </a:r>
            <a:endParaRPr lang="ru-RU" altLang="en-US"/>
          </a:p>
          <a:p>
            <a:endParaRPr lang="ru-RU" altLang="en-US"/>
          </a:p>
        </p:txBody>
      </p:sp>
      <p:graphicFrame>
        <p:nvGraphicFramePr>
          <p:cNvPr id="4" name="Таблица 3"/>
          <p:cNvGraphicFramePr/>
          <p:nvPr/>
        </p:nvGraphicFramePr>
        <p:xfrm>
          <a:off x="1371600" y="1905000"/>
          <a:ext cx="640016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ТИРОМОН                        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РОССОЦЕРП                      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СКОЙДЖИТ                       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ШАКЫМ                            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ТЕРРИПН                           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АЛАТУВИКРА                     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ТЬМАПЯ                            </a:t>
                      </a:r>
                      <a:endParaRPr lang="ru-RU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/>
                        <a:t>МОМЕД                             </a:t>
                      </a:r>
                      <a:endParaRPr lang="ru-RU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Информатика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sz="3600"/>
              <a:t>Конкурс 6. «СЛОВОЛОВ»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r>
              <a:rPr lang="ru-RU" altLang="en-US"/>
              <a:t> </a:t>
            </a:r>
            <a:r>
              <a:rPr lang="ru-RU" altLang="en-US" sz="6600"/>
              <a:t>Миф, нота, икра</a:t>
            </a:r>
            <a:endParaRPr lang="ru-RU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Пиксель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ru-RU" altLang="en-US" sz="6600"/>
              <a:t>Ель, писк</a:t>
            </a:r>
            <a:endParaRPr lang="ru-RU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Колонки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ru-RU" altLang="en-US" sz="6600"/>
              <a:t>Кони, кол</a:t>
            </a:r>
            <a:endParaRPr lang="ru-RU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Программа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ru-RU" altLang="en-US" sz="6600"/>
              <a:t>Грамм, порог</a:t>
            </a:r>
            <a:endParaRPr lang="ru-RU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Мегабайт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ru-RU" altLang="en-US" sz="6600"/>
              <a:t>Бег, май, там</a:t>
            </a:r>
            <a:endParaRPr lang="ru-RU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Конкурс 8. </a:t>
            </a:r>
            <a:endParaRPr lang="ru-RU" altLang="en-US"/>
          </a:p>
          <a:p>
            <a:endParaRPr lang="ru-RU" altLang="en-US"/>
          </a:p>
          <a:p>
            <a:pPr lvl="8" algn="l"/>
            <a:r>
              <a:rPr lang="ru-RU" altLang="en-US" sz="6600"/>
              <a:t>_ _ ПК _</a:t>
            </a:r>
            <a:endParaRPr lang="ru-RU" altLang="en-US" sz="6600"/>
          </a:p>
          <a:p>
            <a:pPr lvl="8" algn="l"/>
            <a:r>
              <a:rPr lang="ru-RU" altLang="en-US" sz="6600"/>
              <a:t>_ _ ПК _</a:t>
            </a:r>
            <a:endParaRPr lang="ru-RU" altLang="en-US" sz="6600"/>
          </a:p>
          <a:p>
            <a:pPr lvl="8" algn="l"/>
            <a:r>
              <a:rPr lang="ru-RU" altLang="en-US" sz="6600"/>
              <a:t>_ _ ПК _</a:t>
            </a:r>
            <a:endParaRPr lang="ru-RU" altLang="en-US" sz="66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lang="ru-RU" altLang="en-US" sz="6600"/>
              <a:t>_ _ _ ПК _</a:t>
            </a:r>
            <a:endParaRPr lang="ru-RU" altLang="en-US" sz="6600"/>
          </a:p>
          <a:p>
            <a:r>
              <a:rPr lang="ru-RU" altLang="en-US" sz="6600"/>
              <a:t>_ _ _ ПК _</a:t>
            </a:r>
            <a:endParaRPr lang="ru-RU" altLang="en-US" sz="6600"/>
          </a:p>
          <a:p>
            <a:r>
              <a:rPr lang="ru-RU" altLang="en-US" sz="6600"/>
              <a:t>_ _ _ ПК _</a:t>
            </a:r>
            <a:endParaRPr lang="ru-RU" altLang="en-US" sz="6600"/>
          </a:p>
          <a:p>
            <a:r>
              <a:rPr lang="ru-RU" altLang="en-US" sz="6600"/>
              <a:t>_ _ _ _ ПК _</a:t>
            </a:r>
            <a:endParaRPr lang="ru-RU" altLang="en-US" sz="6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Спасибо за участие!</a:t>
            </a:r>
            <a:endParaRPr lang="ru-RU" altLang="en-US"/>
          </a:p>
        </p:txBody>
      </p:sp>
      <p:pic>
        <p:nvPicPr>
          <p:cNvPr id="4" name="Замещающее содержимое 3" descr="3e98f3bd04b6173e28b3aea30715951c-800x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5670" y="530225"/>
            <a:ext cx="7201535" cy="4517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Персидская С.В.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Использование ЦОР в современном ВОП ДОУ:</a:t>
            </a:r>
            <a:endParaRPr lang="ru-RU" dirty="0" smtClean="0"/>
          </a:p>
          <a:p>
            <a:r>
              <a:rPr lang="ru-RU" dirty="0" smtClean="0"/>
              <a:t>- Понятие цифровых образовательных ресурсов, их </a:t>
            </a:r>
            <a:r>
              <a:rPr lang="ru-RU" dirty="0" smtClean="0"/>
              <a:t>классификация.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altLang="en-US">
                <a:sym typeface="+mn-ea"/>
              </a:rPr>
              <a:t>Интересные факты  про компьютер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endParaRPr lang="ru-RU" altLang="en-US" sz="3600" b="1"/>
          </a:p>
        </p:txBody>
      </p:sp>
      <p:pic>
        <p:nvPicPr>
          <p:cNvPr id="4" name="Замещающее содержимое 3" descr="23c5f7122f571f67ce6334006294477b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2310" y="563245"/>
            <a:ext cx="7853045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8103235" cy="4389120"/>
          </a:xfrm>
        </p:spPr>
        <p:txBody>
          <a:bodyPr/>
          <a:p>
            <a:r>
              <a:rPr lang="ru-RU" altLang="en-US" b="1"/>
              <a:t>Проект решения педсовета:</a:t>
            </a:r>
            <a:endParaRPr lang="ru-RU" altLang="en-US" b="1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8045450" y="4298950"/>
            <a:ext cx="641985" cy="620395"/>
          </a:xfrm>
        </p:spPr>
        <p:txBody>
          <a:bodyPr/>
          <a:p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52450" y="1107440"/>
            <a:ext cx="8077835" cy="5935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1.Продолжить активное использование интерактивного оборудования в образовательном процессе. </a:t>
            </a:r>
            <a:endParaRPr lang="ru-RU" altLang="en-US"/>
          </a:p>
          <a:p>
            <a:r>
              <a:rPr lang="ru-RU" altLang="en-US"/>
              <a:t>2.Продолжать обучать воспитателей работе на интерактивном оборудовании.  </a:t>
            </a:r>
            <a:endParaRPr lang="ru-RU" altLang="en-US"/>
          </a:p>
          <a:p>
            <a:r>
              <a:rPr lang="ru-RU" altLang="en-US"/>
              <a:t>3.Участвовать  в целях повышения знаний в вебинарах  в центре развития STEM –образования, в МПАДО, творческом центре «Сфера» и др..</a:t>
            </a:r>
            <a:endParaRPr lang="ru-RU" altLang="en-US"/>
          </a:p>
          <a:p>
            <a:r>
              <a:rPr lang="ru-RU" altLang="en-US"/>
              <a:t>4.Способствовать созданию медиаобразовательной среды в ДОУ, обеспечивающей развитие актуальной и потенциальной индивидуальности каждого ребенка в совместных  проектах педагогов, родителей и детей.</a:t>
            </a:r>
            <a:endParaRPr lang="ru-RU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slide-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9255" y="530225"/>
            <a:ext cx="8441055" cy="5748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pPr algn="ctr">
              <a:buFont typeface="Wingdings" panose="05000000000000000000" pitchFamily="2" charset="2"/>
            </a:pPr>
            <a:r>
              <a:rPr lang="ru-RU" altLang="ru-RU" dirty="0">
                <a:solidFill>
                  <a:srgbClr val="5D0B5F"/>
                </a:solidFill>
                <a:latin typeface="Monotype Corsiva" panose="03010101010201010101" pitchFamily="66" charset="0"/>
                <a:sym typeface="+mn-ea"/>
              </a:rPr>
              <a:t>«Выживает не самый сильный и не самый умный, а тот, кто лучше всех откликается на изменения» </a:t>
            </a:r>
            <a:endParaRPr lang="ru-RU" altLang="ru-RU" dirty="0">
              <a:solidFill>
                <a:srgbClr val="5D0B5F"/>
              </a:solidFill>
              <a:latin typeface="Monotype Corsiva" panose="03010101010201010101" pitchFamily="66" charset="0"/>
            </a:endParaRPr>
          </a:p>
          <a:p>
            <a:pPr algn="r">
              <a:buFont typeface="Wingdings" panose="05000000000000000000" pitchFamily="2" charset="2"/>
            </a:pPr>
            <a:endParaRPr lang="ru-RU" altLang="ru-RU" i="1" dirty="0">
              <a:latin typeface="Arial" panose="020B0604020202020204" pitchFamily="34" charset="0"/>
            </a:endParaRPr>
          </a:p>
          <a:p>
            <a:pPr algn="r">
              <a:buFont typeface="Wingdings" panose="05000000000000000000" pitchFamily="2" charset="2"/>
            </a:pPr>
            <a:r>
              <a:rPr lang="ru-RU" altLang="ru-RU" i="1" dirty="0">
                <a:solidFill>
                  <a:srgbClr val="5D0B5F"/>
                </a:solidFill>
                <a:latin typeface="Monotype Corsiva" panose="03010101010201010101" pitchFamily="66" charset="0"/>
                <a:sym typeface="+mn-ea"/>
              </a:rPr>
              <a:t>Чарльз Дарвин</a:t>
            </a:r>
            <a:endParaRPr lang="ru-RU" altLang="ru-RU" i="1" dirty="0">
              <a:solidFill>
                <a:srgbClr val="5D0B5F"/>
              </a:solidFill>
              <a:latin typeface="Monotype Corsiva" panose="03010101010201010101" pitchFamily="66" charset="0"/>
            </a:endParaRPr>
          </a:p>
          <a:p>
            <a:pPr algn="ctr"/>
            <a:endParaRPr lang="ru-RU" altLang="ru-RU" b="1" i="1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en-US" b="1"/>
              <a:t>ЦОР - цифровой образовательный ресурс</a:t>
            </a:r>
            <a:r>
              <a:rPr lang="ru-RU" altLang="en-US"/>
              <a:t>, </a:t>
            </a:r>
            <a:endParaRPr lang="ru-RU" altLang="en-US"/>
          </a:p>
          <a:p>
            <a:pPr marL="0" indent="0" algn="ctr">
              <a:buNone/>
            </a:pPr>
            <a:r>
              <a:rPr lang="ru-RU" altLang="en-US"/>
              <a:t>т.е. некий содержательно обособленный объект, предназначенный для образовательных целей и представленный в цифровой, электронной, «компьютерной» форме.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 lnSpcReduction="10000"/>
          </a:bodyPr>
          <a:p>
            <a:pPr marL="0" indent="0" algn="ctr">
              <a:buNone/>
            </a:pPr>
            <a:r>
              <a:rPr lang="ru-RU" altLang="en-US" b="1"/>
              <a:t>Классификация ЦОР:</a:t>
            </a:r>
            <a:endParaRPr lang="ru-RU" altLang="en-US" b="1"/>
          </a:p>
          <a:p>
            <a:pPr marL="0" indent="0">
              <a:buNone/>
            </a:pPr>
            <a:r>
              <a:rPr lang="ru-RU" altLang="en-US"/>
              <a:t>- </a:t>
            </a:r>
            <a:r>
              <a:rPr lang="ru-RU" altLang="en-US" b="1" i="1" u="sng"/>
              <a:t>информационные источники:</a:t>
            </a:r>
            <a:endParaRPr lang="ru-RU" altLang="en-US" b="1" i="1" u="sng"/>
          </a:p>
          <a:p>
            <a:pPr marL="0" indent="0">
              <a:buNone/>
            </a:pPr>
            <a:r>
              <a:rPr lang="ru-RU" altLang="en-US"/>
              <a:t>оригинальные тексты (хрестоматии, тексты из специальных словарей и энциклопедий, тексты из научной, научно-популярной, учебной, художественной литературы и публицистики)</a:t>
            </a:r>
            <a:endParaRPr lang="ru-RU" altLang="en-US"/>
          </a:p>
        </p:txBody>
      </p:sp>
      <p:pic>
        <p:nvPicPr>
          <p:cNvPr id="7" name="Замещающее содержимое 6" descr="slide-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500245" y="1988820"/>
            <a:ext cx="3931920" cy="2948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b="1" i="1" u="sng"/>
              <a:t>- статические изображения</a:t>
            </a:r>
            <a:r>
              <a:rPr lang="ru-RU" altLang="en-US"/>
              <a:t>  (галереи портретов художников, писателей, композиторов; «плакаты» - изображения изучаемых объектов и процессов и пр.)</a:t>
            </a:r>
            <a:endParaRPr lang="ru-RU" altLang="en-US"/>
          </a:p>
        </p:txBody>
      </p:sp>
      <p:pic>
        <p:nvPicPr>
          <p:cNvPr id="4" name="Замещающее содержимое 3" descr="63716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23080" y="2110740"/>
            <a:ext cx="4364355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b="1" i="1" u="sng"/>
              <a:t>- динамические изображения</a:t>
            </a:r>
            <a:r>
              <a:rPr lang="ru-RU" altLang="en-US"/>
              <a:t> (изучаемые процессы и явления в пространственно-временном континууме - кино- и видеофрагменты, анимационные модели на С</a:t>
            </a:r>
            <a:r>
              <a:rPr lang="en-US" altLang="en-US"/>
              <a:t>D</a:t>
            </a:r>
            <a:r>
              <a:rPr lang="ru-RU" altLang="en-US"/>
              <a:t>,</a:t>
            </a:r>
            <a:r>
              <a:rPr lang="en-US" altLang="en-US"/>
              <a:t> DVD</a:t>
            </a:r>
            <a:r>
              <a:rPr lang="ru-RU" altLang="en-US"/>
              <a:t>)</a:t>
            </a:r>
            <a:endParaRPr lang="ru-RU" altLang="en-US"/>
          </a:p>
        </p:txBody>
      </p:sp>
      <p:pic>
        <p:nvPicPr>
          <p:cNvPr id="4" name="Замещающее содержимое 3" descr="png-transparent-computer-animation-powerpoint-animation-presentation-microsoft-powerpoint-animation-3d-computer-graphics-hand-computer-wallpaper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55515" y="1002030"/>
            <a:ext cx="3931920" cy="3444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4373880" cy="4389120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ru-RU" altLang="en-US" b="1" i="1" u="sng"/>
              <a:t>- мультимедиа среды</a:t>
            </a:r>
            <a:r>
              <a:rPr lang="ru-RU" altLang="en-US"/>
              <a:t> (информационно-справочные источники, практикумы(виртуальные конструкторы), тренажёры и тестовые системы, программированные учебные пособия (электронные учебники, виртуальные экскурсии и пр.)</a:t>
            </a:r>
            <a:endParaRPr lang="ru-RU" altLang="en-US"/>
          </a:p>
        </p:txBody>
      </p:sp>
      <p:pic>
        <p:nvPicPr>
          <p:cNvPr id="4" name="Замещающее содержимое 3" descr="bL533BvHYDMzhjswUWAXiwLcC0g2c8jOh5JWbBMdRbT-Nc0nJvr7IsKX3Odb1wdVIKiRHw24Tt_OBa-hNZm4NIn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55515" y="1621155"/>
            <a:ext cx="3931920" cy="22059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5464</Words>
  <Application>WPS Presentation</Application>
  <PresentationFormat>Экран (4:3)</PresentationFormat>
  <Paragraphs>241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4" baseType="lpstr">
      <vt:lpstr>Arial</vt:lpstr>
      <vt:lpstr>SimSun</vt:lpstr>
      <vt:lpstr>Wingdings</vt:lpstr>
      <vt:lpstr>Wingdings 2</vt:lpstr>
      <vt:lpstr>Verdana</vt:lpstr>
      <vt:lpstr>Monotype Corsiva</vt:lpstr>
      <vt:lpstr>Times New Roman</vt:lpstr>
      <vt:lpstr>Microsoft YaHei</vt:lpstr>
      <vt:lpstr>Arial Unicode MS</vt:lpstr>
      <vt:lpstr>Calibri</vt:lpstr>
      <vt:lpstr>Verdana</vt:lpstr>
      <vt:lpstr>Аспект</vt:lpstr>
      <vt:lpstr>Педагогический совет №2</vt:lpstr>
      <vt:lpstr>PowerPoint 演示文稿</vt:lpstr>
      <vt:lpstr>                      Шевелькова Т. М.</vt:lpstr>
      <vt:lpstr>                        Персидская С.В.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Евграфова А.В.</vt:lpstr>
      <vt:lpstr>                     Шевелькова Т.М.</vt:lpstr>
      <vt:lpstr>PowerPoint 演示文稿</vt:lpstr>
      <vt:lpstr>PowerPoint 演示文稿</vt:lpstr>
      <vt:lpstr>компьютер</vt:lpstr>
      <vt:lpstr>монитор</vt:lpstr>
      <vt:lpstr>память</vt:lpstr>
      <vt:lpstr>файл</vt:lpstr>
      <vt:lpstr>курсор</vt:lpstr>
      <vt:lpstr>Не менее 18</vt:lpstr>
      <vt:lpstr>Не менее 3 метров</vt:lpstr>
      <vt:lpstr>Для исключения плагиата, для более подробного изучения представленного материала</vt:lpstr>
      <vt:lpstr>Для понижения уровня электромагнитного излучения</vt:lpstr>
      <vt:lpstr>Принтер</vt:lpstr>
      <vt:lpstr>Не более 10 минут</vt:lpstr>
      <vt:lpstr>PowerPoint 演示文稿</vt:lpstr>
      <vt:lpstr>PowerPoint 演示文稿</vt:lpstr>
      <vt:lpstr>Информатика</vt:lpstr>
      <vt:lpstr>Пиксель</vt:lpstr>
      <vt:lpstr>Колонки</vt:lpstr>
      <vt:lpstr>Программа</vt:lpstr>
      <vt:lpstr>Мегабайт</vt:lpstr>
      <vt:lpstr>PowerPoint 演示文稿</vt:lpstr>
      <vt:lpstr>PowerPoint 演示文稿</vt:lpstr>
      <vt:lpstr>Спасибо за участие!</vt:lpstr>
      <vt:lpstr>Интересные факты  про компьютер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№2</dc:title>
  <dc:creator>Шевелькова</dc:creator>
  <cp:lastModifiedBy>Lenovo</cp:lastModifiedBy>
  <cp:revision>12</cp:revision>
  <dcterms:created xsi:type="dcterms:W3CDTF">2023-12-04T06:25:00Z</dcterms:created>
  <dcterms:modified xsi:type="dcterms:W3CDTF">2023-12-21T13:03:20Z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D83643D530BD48859B2512D96E773DB6_12</vt:lpwstr>
  </property>
  <property fmtid="{D5CDD505-2E9C-101B-9397-08002B2CF9AE}" pid="3" name="KSOProductBuildVer">
    <vt:lpwstr>1049-12.2.0.13359</vt:lpwstr>
  </property>
</Properties>
</file>